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83" r:id="rId2"/>
    <p:sldId id="311" r:id="rId3"/>
    <p:sldId id="286" r:id="rId4"/>
    <p:sldId id="256" r:id="rId5"/>
    <p:sldId id="288" r:id="rId6"/>
    <p:sldId id="257" r:id="rId7"/>
    <p:sldId id="314" r:id="rId8"/>
    <p:sldId id="313" r:id="rId9"/>
    <p:sldId id="276" r:id="rId10"/>
    <p:sldId id="285" r:id="rId11"/>
    <p:sldId id="290" r:id="rId12"/>
    <p:sldId id="258" r:id="rId13"/>
    <p:sldId id="267" r:id="rId14"/>
    <p:sldId id="265" r:id="rId15"/>
    <p:sldId id="312" r:id="rId16"/>
    <p:sldId id="262" r:id="rId17"/>
    <p:sldId id="263" r:id="rId18"/>
    <p:sldId id="261" r:id="rId19"/>
    <p:sldId id="269" r:id="rId20"/>
    <p:sldId id="260" r:id="rId21"/>
    <p:sldId id="264" r:id="rId22"/>
    <p:sldId id="287" r:id="rId23"/>
    <p:sldId id="271" r:id="rId24"/>
    <p:sldId id="266" r:id="rId25"/>
    <p:sldId id="268" r:id="rId26"/>
    <p:sldId id="278" r:id="rId27"/>
    <p:sldId id="279" r:id="rId28"/>
    <p:sldId id="282" r:id="rId29"/>
    <p:sldId id="281" r:id="rId30"/>
    <p:sldId id="289" r:id="rId31"/>
    <p:sldId id="291" r:id="rId32"/>
    <p:sldId id="292" r:id="rId33"/>
    <p:sldId id="319" r:id="rId34"/>
    <p:sldId id="306" r:id="rId35"/>
    <p:sldId id="298" r:id="rId36"/>
    <p:sldId id="295" r:id="rId37"/>
    <p:sldId id="294" r:id="rId38"/>
    <p:sldId id="308" r:id="rId39"/>
    <p:sldId id="310" r:id="rId40"/>
    <p:sldId id="316" r:id="rId41"/>
    <p:sldId id="317" r:id="rId42"/>
    <p:sldId id="301" r:id="rId43"/>
    <p:sldId id="299" r:id="rId44"/>
    <p:sldId id="302" r:id="rId45"/>
    <p:sldId id="304" r:id="rId46"/>
    <p:sldId id="305" r:id="rId47"/>
    <p:sldId id="307" r:id="rId48"/>
    <p:sldId id="318" r:id="rId49"/>
    <p:sldId id="309" r:id="rId5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0BF8D-22FA-D740-9668-123EB7134044}" type="datetimeFigureOut">
              <a:rPr lang="fr-FR" smtClean="0"/>
              <a:t>08/08/18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96CB-857F-5048-8A2D-941A4F4900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158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817A5-38B2-8440-8F6B-0A3501941C01}" type="datetimeFigureOut">
              <a:rPr lang="fr-FR" smtClean="0"/>
              <a:t>08/08/18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7D213-D1AC-A34C-8D72-B9A377F83D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863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9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49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87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6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10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32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63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48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29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59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31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9B89-A4A3-C043-A5CA-AB3681C903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99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L’astronome et le puits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Jean-Marc Lévy-Leblond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65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333" y="381001"/>
            <a:ext cx="8686800" cy="1549400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fr-FR" dirty="0" smtClean="0">
                <a:solidFill>
                  <a:srgbClr val="000090"/>
                </a:solidFill>
              </a:rPr>
              <a:t>Mais est-ce par hasard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r-FR" dirty="0" smtClean="0">
                <a:solidFill>
                  <a:srgbClr val="000090"/>
                </a:solidFill>
              </a:rPr>
              <a:t>que Thalès tombe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r-FR" dirty="0" smtClean="0">
                <a:solidFill>
                  <a:srgbClr val="000090"/>
                </a:solidFill>
              </a:rPr>
              <a:t>dans l’eau ?</a:t>
            </a:r>
          </a:p>
          <a:p>
            <a:pPr marL="0" indent="0">
              <a:lnSpc>
                <a:spcPct val="70000"/>
              </a:lnSpc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 descr="munch-nietzsche_72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39" y="0"/>
            <a:ext cx="462915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9333" y="1964268"/>
            <a:ext cx="4336506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fr-FR" sz="3200" dirty="0">
                <a:solidFill>
                  <a:srgbClr val="800000"/>
                </a:solidFill>
              </a:rPr>
              <a:t>Nietzsche, « Sur Thalès »</a:t>
            </a:r>
          </a:p>
          <a:p>
            <a:pPr>
              <a:lnSpc>
                <a:spcPct val="70000"/>
              </a:lnSpc>
            </a:pPr>
            <a:r>
              <a:rPr lang="fr-FR" sz="3200" dirty="0">
                <a:solidFill>
                  <a:srgbClr val="800000"/>
                </a:solidFill>
              </a:rPr>
              <a:t> in </a:t>
            </a:r>
            <a:r>
              <a:rPr lang="fr-FR" sz="3200" i="1" dirty="0">
                <a:solidFill>
                  <a:srgbClr val="800000"/>
                </a:solidFill>
              </a:rPr>
              <a:t>La philosophie </a:t>
            </a:r>
          </a:p>
          <a:p>
            <a:pPr>
              <a:lnSpc>
                <a:spcPct val="70000"/>
              </a:lnSpc>
            </a:pPr>
            <a:r>
              <a:rPr lang="fr-FR" sz="3200" i="1" dirty="0">
                <a:solidFill>
                  <a:srgbClr val="800000"/>
                </a:solidFill>
              </a:rPr>
              <a:t>à l’époque tragique </a:t>
            </a:r>
          </a:p>
          <a:p>
            <a:pPr>
              <a:lnSpc>
                <a:spcPct val="70000"/>
              </a:lnSpc>
            </a:pPr>
            <a:r>
              <a:rPr lang="fr-FR" sz="3200" i="1" dirty="0">
                <a:solidFill>
                  <a:srgbClr val="800000"/>
                </a:solidFill>
              </a:rPr>
              <a:t>des Grecs</a:t>
            </a:r>
            <a:r>
              <a:rPr lang="fr-FR" sz="3200" dirty="0">
                <a:solidFill>
                  <a:srgbClr val="800000"/>
                </a:solidFill>
              </a:rPr>
              <a:t> (1870-1873</a:t>
            </a:r>
            <a:r>
              <a:rPr lang="fr-FR" sz="3200" dirty="0" smtClean="0">
                <a:solidFill>
                  <a:srgbClr val="800000"/>
                </a:solidFill>
              </a:rPr>
              <a:t>)</a:t>
            </a:r>
            <a:endParaRPr lang="fr-FR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 descr="Archimè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32080"/>
            <a:ext cx="4174066" cy="325577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3" y="3457575"/>
            <a:ext cx="5435600" cy="3263900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880533" y="1194376"/>
            <a:ext cx="3029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Archimède </a:t>
            </a:r>
          </a:p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ou l’anti-Thalès ?</a:t>
            </a:r>
            <a:endParaRPr lang="fr-FR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3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7925" y="1186920"/>
            <a:ext cx="6335275" cy="4525963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fr-FR" dirty="0">
                <a:solidFill>
                  <a:srgbClr val="000090"/>
                </a:solidFill>
              </a:rPr>
              <a:t>Jean de La Fontaine,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r-FR" dirty="0">
                <a:solidFill>
                  <a:srgbClr val="000090"/>
                </a:solidFill>
              </a:rPr>
              <a:t>”L’Astrologue </a:t>
            </a:r>
            <a:r>
              <a:rPr lang="fr-FR" dirty="0" smtClean="0">
                <a:solidFill>
                  <a:srgbClr val="000090"/>
                </a:solidFill>
              </a:rPr>
              <a:t>qui </a:t>
            </a:r>
            <a:r>
              <a:rPr lang="fr-FR" dirty="0">
                <a:solidFill>
                  <a:srgbClr val="000090"/>
                </a:solidFill>
              </a:rPr>
              <a:t>se </a:t>
            </a:r>
            <a:r>
              <a:rPr lang="fr-FR" dirty="0" smtClean="0">
                <a:solidFill>
                  <a:srgbClr val="000090"/>
                </a:solidFill>
              </a:rPr>
              <a:t>laisse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r-FR" dirty="0">
                <a:solidFill>
                  <a:srgbClr val="000090"/>
                </a:solidFill>
              </a:rPr>
              <a:t>t</a:t>
            </a:r>
            <a:r>
              <a:rPr lang="fr-FR" dirty="0" smtClean="0">
                <a:solidFill>
                  <a:srgbClr val="000090"/>
                </a:solidFill>
              </a:rPr>
              <a:t>omber dans </a:t>
            </a:r>
            <a:r>
              <a:rPr lang="fr-FR" dirty="0">
                <a:solidFill>
                  <a:srgbClr val="000090"/>
                </a:solidFill>
              </a:rPr>
              <a:t>un puits”,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r-FR" i="1" dirty="0">
                <a:solidFill>
                  <a:srgbClr val="000090"/>
                </a:solidFill>
              </a:rPr>
              <a:t>Fable 13, livre 2 </a:t>
            </a:r>
            <a:r>
              <a:rPr lang="fr-FR" dirty="0">
                <a:solidFill>
                  <a:srgbClr val="000090"/>
                </a:solidFill>
              </a:rPr>
              <a:t>(1668</a:t>
            </a:r>
            <a:r>
              <a:rPr lang="fr-FR" dirty="0" smtClean="0">
                <a:solidFill>
                  <a:srgbClr val="000090"/>
                </a:solidFill>
              </a:rPr>
              <a:t>)</a:t>
            </a:r>
          </a:p>
          <a:p>
            <a:pPr marL="0" indent="0" algn="r">
              <a:lnSpc>
                <a:spcPct val="70000"/>
              </a:lnSpc>
              <a:buNone/>
            </a:pPr>
            <a:r>
              <a:rPr lang="fr-FR" dirty="0" smtClean="0">
                <a:solidFill>
                  <a:srgbClr val="000090"/>
                </a:solidFill>
              </a:rPr>
              <a:t>		</a:t>
            </a:r>
            <a:r>
              <a:rPr lang="fr-FR" sz="2400" dirty="0" smtClean="0">
                <a:solidFill>
                  <a:srgbClr val="000090"/>
                </a:solidFill>
              </a:rPr>
              <a:t>		</a:t>
            </a:r>
            <a:r>
              <a:rPr lang="fr-FR" sz="2400" dirty="0" smtClean="0">
                <a:solidFill>
                  <a:srgbClr val="984807"/>
                </a:solidFill>
              </a:rPr>
              <a:t>	</a:t>
            </a:r>
            <a:endParaRPr lang="fr-FR" sz="2400" dirty="0">
              <a:solidFill>
                <a:srgbClr val="984807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1" y="0"/>
            <a:ext cx="447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00px-Chauveau_-_Fables_de_La_Fontaine_-_02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37" y="241805"/>
            <a:ext cx="6798310" cy="543864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998756" y="5960486"/>
            <a:ext cx="330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François Chauveau, 1668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12</a:t>
            </a:fld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537200" y="372533"/>
            <a:ext cx="1151467" cy="1066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 rot="20172266">
            <a:off x="6565953" y="2779528"/>
            <a:ext cx="1659466" cy="73089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64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Oudry_Astrologue-pui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2979"/>
            <a:ext cx="5029200" cy="683971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64596" y="582158"/>
            <a:ext cx="3479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Jean-Baptiste Oudry, 1759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13</a:t>
            </a:fld>
            <a:endParaRPr lang="fr-FR"/>
          </a:p>
        </p:txBody>
      </p:sp>
      <p:sp>
        <p:nvSpPr>
          <p:cNvPr id="7" name="Ellipse 6"/>
          <p:cNvSpPr/>
          <p:nvPr/>
        </p:nvSpPr>
        <p:spPr>
          <a:xfrm rot="20174238">
            <a:off x="7676533" y="3310741"/>
            <a:ext cx="629063" cy="17102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22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3" y="1134532"/>
            <a:ext cx="8235757" cy="362373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2387599" y="5238634"/>
            <a:ext cx="397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90"/>
                </a:solidFill>
              </a:rPr>
              <a:t>Girardet, 1802</a:t>
            </a:r>
            <a:endParaRPr lang="fr-FR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69309d8c0c6f532f1d456e074cd27b14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3" y="250725"/>
            <a:ext cx="7830440" cy="52341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63352" y="5484902"/>
            <a:ext cx="3359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Horace Vernet, vers 1830 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56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72" y="0"/>
            <a:ext cx="6615318" cy="68580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11677" y="564517"/>
            <a:ext cx="2341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Grandville (1838)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26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strologue-puits-par-david-johannot-adam-e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4" y="357262"/>
            <a:ext cx="7534200" cy="488216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2330970" y="5411708"/>
            <a:ext cx="456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90"/>
                </a:solidFill>
              </a:rPr>
              <a:t>David, Johannot, Adam, etc. (1842)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66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10px-Tenniel_Astrolo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07" y="-67983"/>
            <a:ext cx="2885826" cy="6925983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663060" y="688004"/>
            <a:ext cx="252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John </a:t>
            </a:r>
            <a:r>
              <a:rPr lang="fr-FR" sz="2400" dirty="0" err="1" smtClean="0">
                <a:solidFill>
                  <a:srgbClr val="000090"/>
                </a:solidFill>
              </a:rPr>
              <a:t>Tenniel</a:t>
            </a:r>
            <a:r>
              <a:rPr lang="fr-FR" sz="2400" dirty="0" smtClean="0">
                <a:solidFill>
                  <a:srgbClr val="000090"/>
                </a:solidFill>
              </a:rPr>
              <a:t>, 1848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6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760133" y="2675467"/>
            <a:ext cx="4414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rgbClr val="000090"/>
                </a:solidFill>
              </a:rPr>
              <a:t>I. Au bord du puits</a:t>
            </a:r>
            <a:endParaRPr lang="fr-FR" sz="4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-astrologue-qui-se-laisse...gustave-dorefable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7" y="758571"/>
            <a:ext cx="8404560" cy="4066723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3263351" y="5045370"/>
            <a:ext cx="265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Gustave Doré, 1868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747" y="758571"/>
            <a:ext cx="1605022" cy="28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04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35154" y="543881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Gustave Moreau, vers 1880 </a:t>
            </a:r>
            <a:endParaRPr lang="fr-FR" sz="2400" dirty="0">
              <a:solidFill>
                <a:srgbClr val="000090"/>
              </a:solidFill>
            </a:endParaRPr>
          </a:p>
        </p:txBody>
      </p:sp>
      <p:pic>
        <p:nvPicPr>
          <p:cNvPr id="6" name="Image 5" descr="lastrologue_qui_se_laisse_tom415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-26819"/>
            <a:ext cx="4402667" cy="6897128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61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21</a:t>
            </a:fld>
            <a:endParaRPr lang="fr-FR"/>
          </a:p>
        </p:txBody>
      </p:sp>
      <p:pic>
        <p:nvPicPr>
          <p:cNvPr id="7" name="Image 6" descr="Cosin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00" y="251435"/>
            <a:ext cx="6859301" cy="5404298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93333" y="5710302"/>
            <a:ext cx="5380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Christophe, </a:t>
            </a:r>
            <a:r>
              <a:rPr lang="fr-FR" sz="2400" i="1" dirty="0" smtClean="0">
                <a:solidFill>
                  <a:srgbClr val="000090"/>
                </a:solidFill>
              </a:rPr>
              <a:t>Le savant Cosinus</a:t>
            </a:r>
            <a:r>
              <a:rPr lang="fr-FR" sz="2400" dirty="0" smtClean="0">
                <a:solidFill>
                  <a:srgbClr val="000090"/>
                </a:solidFill>
              </a:rPr>
              <a:t>, 1893-1897 </a:t>
            </a:r>
            <a:endParaRPr lang="fr-FR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7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ichet-199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63" y="0"/>
            <a:ext cx="4966137" cy="6858000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917266" y="1040828"/>
            <a:ext cx="2917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90"/>
                </a:solidFill>
              </a:rPr>
              <a:t>Christian Richet, 1995</a:t>
            </a:r>
            <a:endParaRPr lang="fr-FR" sz="2400" dirty="0">
              <a:solidFill>
                <a:srgbClr val="00009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07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500202_atpico070260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4688"/>
            <a:ext cx="3210727" cy="4939579"/>
          </a:xfrm>
          <a:prstGeom prst="rect">
            <a:avLst/>
          </a:prstGeom>
        </p:spPr>
      </p:pic>
      <p:pic>
        <p:nvPicPr>
          <p:cNvPr id="7" name="Image 6" descr="enfants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4" y="3572305"/>
            <a:ext cx="3480056" cy="2784045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23</a:t>
            </a:fld>
            <a:endParaRPr lang="fr-FR"/>
          </a:p>
        </p:txBody>
      </p:sp>
      <p:pic>
        <p:nvPicPr>
          <p:cNvPr id="6" name="Image 5" descr="a1b8bb33c12d7b27d6073cf8bde8b5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23" y="185244"/>
            <a:ext cx="2124877" cy="321811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97200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19889" y="211693"/>
            <a:ext cx="3654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984807"/>
                </a:solidFill>
              </a:rPr>
              <a:t>« L’astronome B. en observant les astres se laisse tomber dans un puits.</a:t>
            </a:r>
          </a:p>
          <a:p>
            <a:r>
              <a:rPr lang="fr-FR" sz="2000" dirty="0" smtClean="0">
                <a:solidFill>
                  <a:srgbClr val="984807"/>
                </a:solidFill>
              </a:rPr>
              <a:t>Il a tombé de </a:t>
            </a:r>
            <a:r>
              <a:rPr lang="fr-FR" sz="2000" dirty="0" err="1" smtClean="0">
                <a:solidFill>
                  <a:srgbClr val="984807"/>
                </a:solidFill>
              </a:rPr>
              <a:t>Carybde</a:t>
            </a:r>
            <a:r>
              <a:rPr lang="fr-FR" sz="2000" dirty="0" smtClean="0">
                <a:solidFill>
                  <a:srgbClr val="984807"/>
                </a:solidFill>
              </a:rPr>
              <a:t> en Scylla. »</a:t>
            </a:r>
            <a:endParaRPr lang="fr-FR" sz="2000" dirty="0">
              <a:solidFill>
                <a:srgbClr val="984807"/>
              </a:solidFill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5318470" y="1876778"/>
            <a:ext cx="3656196" cy="4663680"/>
            <a:chOff x="5318470" y="1876778"/>
            <a:chExt cx="3656196" cy="4663680"/>
          </a:xfrm>
        </p:grpSpPr>
        <p:pic>
          <p:nvPicPr>
            <p:cNvPr id="3" name="Image 2" descr="Jean_Sylvain_Bailly,_maire_de_Pari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470" y="1876778"/>
              <a:ext cx="3656196" cy="466368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611201" y="6004601"/>
              <a:ext cx="3165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Jean-Sylvain Bailly (1736-1793) 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0" y="0"/>
            <a:ext cx="5113867" cy="6858000"/>
            <a:chOff x="268091" y="211693"/>
            <a:chExt cx="4674245" cy="6328765"/>
          </a:xfrm>
        </p:grpSpPr>
        <p:pic>
          <p:nvPicPr>
            <p:cNvPr id="4" name="Image 3" descr="Bailly1791 copi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91" y="211693"/>
              <a:ext cx="4674245" cy="6328765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1241779" y="5752916"/>
              <a:ext cx="3124416" cy="426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0090"/>
                  </a:solidFill>
                </a:rPr>
                <a:t>Gravure anonyme, 1791 ?</a:t>
              </a:r>
              <a:endParaRPr lang="fr-FR" sz="2400" dirty="0">
                <a:solidFill>
                  <a:srgbClr val="000090"/>
                </a:solidFill>
              </a:endParaRPr>
            </a:p>
          </p:txBody>
        </p:sp>
      </p:grp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Fleurance, 8 août 2018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JMLL/L'astronome et le puits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04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11" y="767645"/>
            <a:ext cx="8664221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4600" dirty="0" smtClean="0">
                <a:solidFill>
                  <a:srgbClr val="000090"/>
                </a:solidFill>
              </a:rPr>
              <a:t>Jean-Sylvain Bailly (1736-1793)</a:t>
            </a:r>
          </a:p>
          <a:p>
            <a:pPr marL="0" indent="0">
              <a:buNone/>
            </a:pPr>
            <a:r>
              <a:rPr lang="fr-FR" sz="3400" dirty="0" smtClean="0">
                <a:solidFill>
                  <a:srgbClr val="984807"/>
                </a:solidFill>
              </a:rPr>
              <a:t>Astronome,</a:t>
            </a:r>
          </a:p>
          <a:p>
            <a:pPr marL="0" indent="0">
              <a:buNone/>
            </a:pPr>
            <a:r>
              <a:rPr lang="fr-FR" sz="3400" dirty="0" smtClean="0">
                <a:solidFill>
                  <a:srgbClr val="984807"/>
                </a:solidFill>
              </a:rPr>
              <a:t>membre de l’Académie des Sciences et de l’Académie française.</a:t>
            </a:r>
          </a:p>
          <a:p>
            <a:pPr marL="0" indent="0">
              <a:buNone/>
            </a:pPr>
            <a:endParaRPr lang="fr-FR" sz="2900" dirty="0">
              <a:solidFill>
                <a:srgbClr val="984807"/>
              </a:solidFill>
            </a:endParaRPr>
          </a:p>
          <a:p>
            <a:r>
              <a:rPr lang="fr-FR" sz="2900" dirty="0">
                <a:solidFill>
                  <a:srgbClr val="984807"/>
                </a:solidFill>
              </a:rPr>
              <a:t>Sur les inégalités de la lumière des satellites de Jupiter (1771)</a:t>
            </a:r>
          </a:p>
          <a:p>
            <a:r>
              <a:rPr lang="fr-FR" sz="2900" dirty="0">
                <a:solidFill>
                  <a:srgbClr val="984807"/>
                </a:solidFill>
              </a:rPr>
              <a:t>(avec Grandjean de </a:t>
            </a:r>
            <a:r>
              <a:rPr lang="fr-FR" sz="2900" dirty="0" err="1">
                <a:solidFill>
                  <a:srgbClr val="984807"/>
                </a:solidFill>
              </a:rPr>
              <a:t>Fouchy</a:t>
            </a:r>
            <a:r>
              <a:rPr lang="fr-FR" sz="2900" dirty="0">
                <a:solidFill>
                  <a:srgbClr val="984807"/>
                </a:solidFill>
              </a:rPr>
              <a:t> et </a:t>
            </a:r>
            <a:r>
              <a:rPr lang="fr-FR" sz="2900" dirty="0" err="1">
                <a:solidFill>
                  <a:srgbClr val="984807"/>
                </a:solidFill>
              </a:rPr>
              <a:t>Bory</a:t>
            </a:r>
            <a:r>
              <a:rPr lang="fr-FR" sz="2900" dirty="0">
                <a:solidFill>
                  <a:srgbClr val="984807"/>
                </a:solidFill>
              </a:rPr>
              <a:t>), Observation du passage de Vénus sur le Soleil le 3 juin 1769 et de l'éclipse du Soleil du 4 juin de la même année, 1772</a:t>
            </a:r>
          </a:p>
          <a:p>
            <a:r>
              <a:rPr lang="fr-FR" sz="2900" dirty="0">
                <a:solidFill>
                  <a:srgbClr val="984807"/>
                </a:solidFill>
              </a:rPr>
              <a:t> Essai sur la théorie des satellites de Jupiter (1776)</a:t>
            </a:r>
          </a:p>
          <a:p>
            <a:r>
              <a:rPr lang="fr-FR" sz="2900" dirty="0">
                <a:solidFill>
                  <a:srgbClr val="984807"/>
                </a:solidFill>
              </a:rPr>
              <a:t> Histoire de l’astronomie ancienne, depuis son origine jusqu’à l'établissement de l'école d'Alexandrie (1775, 2e éd., 1781)</a:t>
            </a:r>
          </a:p>
          <a:p>
            <a:r>
              <a:rPr lang="fr-FR" sz="2900" dirty="0">
                <a:solidFill>
                  <a:srgbClr val="984807"/>
                </a:solidFill>
              </a:rPr>
              <a:t> Histoire de l’astronomie moderne depuis la fondation de l'école d'Alexandrie jusqu'à l'époque de MDCCXXX (2 volumes, 1778–1783)</a:t>
            </a:r>
          </a:p>
          <a:p>
            <a:r>
              <a:rPr lang="fr-FR" sz="2900" dirty="0">
                <a:solidFill>
                  <a:srgbClr val="984807"/>
                </a:solidFill>
              </a:rPr>
              <a:t>Histoire de l’astronomie indienne et orientale (1787)</a:t>
            </a:r>
          </a:p>
          <a:p>
            <a:pPr marL="0" indent="0">
              <a:buNone/>
            </a:pPr>
            <a:endParaRPr lang="fr-FR" sz="2900" dirty="0" smtClean="0">
              <a:solidFill>
                <a:srgbClr val="984807"/>
              </a:solidFill>
            </a:endParaRPr>
          </a:p>
          <a:p>
            <a:pPr marL="0" indent="0">
              <a:buNone/>
            </a:pPr>
            <a:endParaRPr lang="fr-FR" sz="2900" dirty="0" smtClean="0">
              <a:solidFill>
                <a:srgbClr val="984807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85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787401"/>
            <a:ext cx="8686801" cy="2613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0090"/>
                </a:solidFill>
              </a:rPr>
              <a:t>Jean-Sylvain Bailly (1736-1793)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…et homme politique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1789 : député de Paris du Tiers-Etat aux Etats généraux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premier député à prêter le serment du Jeu de Paume</a:t>
            </a:r>
          </a:p>
        </p:txBody>
      </p:sp>
      <p:pic>
        <p:nvPicPr>
          <p:cNvPr id="2" name="Image 1" descr="JeudepaumeDaviddet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400778"/>
            <a:ext cx="3519251" cy="3132667"/>
          </a:xfrm>
          <a:prstGeom prst="rect">
            <a:avLst/>
          </a:prstGeom>
        </p:spPr>
      </p:pic>
      <p:pic>
        <p:nvPicPr>
          <p:cNvPr id="4" name="Image 3" descr="949037260-612x6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3" y="3423882"/>
            <a:ext cx="4769555" cy="3109563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72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335846"/>
            <a:ext cx="8686801" cy="2458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0090"/>
                </a:solidFill>
              </a:rPr>
              <a:t>Jean-Sylvain Bailly (1736-1793)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…homme politique</a:t>
            </a:r>
            <a:endParaRPr lang="fr-FR" sz="2400" dirty="0">
              <a:solidFill>
                <a:srgbClr val="984807"/>
              </a:solidFill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réprime l’agitation républicaine en 1791 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ordonne la fusillade du Champ de Mars le 17 juillet 1791</a:t>
            </a:r>
          </a:p>
        </p:txBody>
      </p:sp>
      <p:pic>
        <p:nvPicPr>
          <p:cNvPr id="2" name="Image 1" descr="1024px-Malheureuse_journée_du_17_juillet_17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7" y="2342445"/>
            <a:ext cx="6001081" cy="4307416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27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787401"/>
            <a:ext cx="868680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0090"/>
                </a:solidFill>
              </a:rPr>
              <a:t>Jean-Sylvain Bailly (1736-1793)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…et homme politique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devenu impopulaire, est arrêté en juillet 1793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témoigne au procès de Marie-Antoinette en sa faveur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— condamné à mort “pour avoir favorisé la fuite du roi à Varennes et pour complot contre la sûreté du peuple”, guillotiné le 11 novembre 1793</a:t>
            </a:r>
          </a:p>
          <a:p>
            <a:pPr marL="0" indent="0">
              <a:buNone/>
            </a:pPr>
            <a:endParaRPr lang="fr-FR" sz="2400" dirty="0" smtClean="0">
              <a:solidFill>
                <a:srgbClr val="984807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rgbClr val="984807"/>
              </a:solidFill>
            </a:endParaRPr>
          </a:p>
        </p:txBody>
      </p:sp>
      <p:pic>
        <p:nvPicPr>
          <p:cNvPr id="2" name="Image 1" descr="Le_Maire_Jean_Sylvain_Bailly_à_l'échafaud_037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67" y="3909792"/>
            <a:ext cx="4598002" cy="279113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 3" descr="baill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90" y="3909792"/>
            <a:ext cx="1812753" cy="279113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5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</a:t>
            </a:fld>
            <a:endParaRPr lang="fr-FR"/>
          </a:p>
        </p:txBody>
      </p:sp>
      <p:pic>
        <p:nvPicPr>
          <p:cNvPr id="8" name="Image 7" descr="Tournesol_chu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56" y="3826934"/>
            <a:ext cx="4846344" cy="1953683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9" name="Image 8" descr="Cosinus_-_page_79_cas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58" y="270473"/>
            <a:ext cx="3729842" cy="3370193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43916" y="320814"/>
            <a:ext cx="521784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Le savant distrait</a:t>
            </a:r>
          </a:p>
          <a:p>
            <a:endParaRPr lang="fr-F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3200" dirty="0" smtClean="0">
                <a:solidFill>
                  <a:schemeClr val="accent6">
                    <a:lumMod val="50000"/>
                  </a:schemeClr>
                </a:solidFill>
              </a:rPr>
              <a:t>Dans la Lune ?</a:t>
            </a:r>
          </a:p>
          <a:p>
            <a:endParaRPr lang="fr-FR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3200" dirty="0" smtClean="0">
                <a:solidFill>
                  <a:schemeClr val="accent6">
                    <a:lumMod val="50000"/>
                  </a:schemeClr>
                </a:solidFill>
              </a:rPr>
              <a:t>Ou plutôt par terre !</a:t>
            </a:r>
          </a:p>
          <a:p>
            <a:endParaRPr lang="fr-FR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3200" dirty="0" smtClean="0">
                <a:solidFill>
                  <a:schemeClr val="accent6">
                    <a:lumMod val="50000"/>
                  </a:schemeClr>
                </a:solidFill>
              </a:rPr>
              <a:t>Voire plus bas encore…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0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 descr="Ho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7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020890" y="2714080"/>
            <a:ext cx="4532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rgbClr val="000090"/>
                </a:solidFill>
              </a:rPr>
              <a:t>II. Au fond du puits </a:t>
            </a:r>
            <a:endParaRPr lang="fr-FR" sz="4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7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152400"/>
            <a:ext cx="6764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Aristote (-384 à -322), </a:t>
            </a:r>
          </a:p>
          <a:p>
            <a:r>
              <a:rPr lang="fr-FR" sz="3200" i="1" dirty="0" smtClean="0">
                <a:solidFill>
                  <a:srgbClr val="000090"/>
                </a:solidFill>
              </a:rPr>
              <a:t>Traité de la génération </a:t>
            </a:r>
          </a:p>
          <a:p>
            <a:r>
              <a:rPr lang="fr-FR" sz="3200" i="1" dirty="0" smtClean="0">
                <a:solidFill>
                  <a:srgbClr val="000090"/>
                </a:solidFill>
              </a:rPr>
              <a:t>des animaux</a:t>
            </a:r>
            <a:r>
              <a:rPr lang="fr-FR" sz="3200" dirty="0" smtClean="0">
                <a:solidFill>
                  <a:srgbClr val="000090"/>
                </a:solidFill>
              </a:rPr>
              <a:t>, </a:t>
            </a:r>
          </a:p>
          <a:p>
            <a:r>
              <a:rPr lang="fr-FR" sz="3200" dirty="0" smtClean="0">
                <a:solidFill>
                  <a:srgbClr val="000090"/>
                </a:solidFill>
              </a:rPr>
              <a:t>livre V, I.24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42" y="0"/>
            <a:ext cx="5138559" cy="6858000"/>
          </a:xfrm>
          <a:prstGeom prst="rect">
            <a:avLst/>
          </a:prstGeom>
        </p:spPr>
      </p:pic>
      <p:pic>
        <p:nvPicPr>
          <p:cNvPr id="8" name="Image 7" descr="tableg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4503"/>
            <a:ext cx="2845723" cy="4334856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411776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32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765802" y="1083733"/>
            <a:ext cx="221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10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33</a:t>
            </a:fld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638803" y="1482130"/>
            <a:ext cx="516465" cy="52493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765802" y="1083733"/>
            <a:ext cx="221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06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34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52400" y="192782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Robert Hooke </a:t>
            </a:r>
          </a:p>
          <a:p>
            <a:r>
              <a:rPr lang="fr-FR" sz="3200" dirty="0" smtClean="0">
                <a:solidFill>
                  <a:srgbClr val="000090"/>
                </a:solidFill>
              </a:rPr>
              <a:t>(1635-1703), </a:t>
            </a:r>
          </a:p>
          <a:p>
            <a:r>
              <a:rPr lang="fr-FR" sz="3200" i="1" dirty="0" err="1" smtClean="0">
                <a:solidFill>
                  <a:srgbClr val="000090"/>
                </a:solidFill>
              </a:rPr>
              <a:t>Lectiones</a:t>
            </a:r>
            <a:r>
              <a:rPr lang="fr-FR" sz="3200" i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fr-FR" sz="3200" i="1" dirty="0" err="1" smtClean="0">
                <a:solidFill>
                  <a:srgbClr val="000090"/>
                </a:solidFill>
              </a:rPr>
              <a:t>cutlerianæ</a:t>
            </a:r>
            <a:r>
              <a:rPr lang="fr-FR" sz="3200" i="1" dirty="0" smtClean="0">
                <a:solidFill>
                  <a:srgbClr val="000090"/>
                </a:solidFill>
              </a:rPr>
              <a:t> </a:t>
            </a:r>
            <a:r>
              <a:rPr lang="fr-FR" sz="3200" dirty="0" smtClean="0">
                <a:solidFill>
                  <a:srgbClr val="000090"/>
                </a:solidFill>
              </a:rPr>
              <a:t>(1679)</a:t>
            </a:r>
          </a:p>
        </p:txBody>
      </p:sp>
      <p:pic>
        <p:nvPicPr>
          <p:cNvPr id="7" name="Image 6" descr="cut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04640"/>
            <a:ext cx="2789802" cy="3826828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8" name="Image 7" descr="Robert-Hooke-1635-1703.p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25" y="0"/>
            <a:ext cx="576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35</a:t>
            </a:fld>
            <a:endParaRPr lang="fr-FR"/>
          </a:p>
        </p:txBody>
      </p:sp>
      <p:pic>
        <p:nvPicPr>
          <p:cNvPr id="3" name="Image 2" descr="Sans titr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9" y="2336800"/>
            <a:ext cx="2825009" cy="38100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118533" y="67733"/>
            <a:ext cx="79417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Roger </a:t>
            </a:r>
            <a:r>
              <a:rPr lang="fr-FR" sz="3200" dirty="0">
                <a:solidFill>
                  <a:srgbClr val="000090"/>
                </a:solidFill>
              </a:rPr>
              <a:t>J</a:t>
            </a:r>
            <a:r>
              <a:rPr lang="fr-FR" sz="3200" dirty="0" smtClean="0">
                <a:solidFill>
                  <a:srgbClr val="000090"/>
                </a:solidFill>
              </a:rPr>
              <a:t>. </a:t>
            </a:r>
            <a:r>
              <a:rPr lang="fr-FR" sz="3200" dirty="0" err="1" smtClean="0">
                <a:solidFill>
                  <a:srgbClr val="000090"/>
                </a:solidFill>
              </a:rPr>
              <a:t>Boscovich</a:t>
            </a:r>
            <a:endParaRPr lang="fr-FR" sz="3200" dirty="0">
              <a:solidFill>
                <a:srgbClr val="000090"/>
              </a:solidFill>
            </a:endParaRPr>
          </a:p>
          <a:p>
            <a:r>
              <a:rPr lang="fr-FR" sz="3200" dirty="0" smtClean="0">
                <a:solidFill>
                  <a:srgbClr val="000090"/>
                </a:solidFill>
              </a:rPr>
              <a:t>(1711-1787)</a:t>
            </a:r>
            <a:r>
              <a:rPr lang="fr-FR" sz="3200" i="1" dirty="0" smtClean="0">
                <a:solidFill>
                  <a:srgbClr val="000090"/>
                </a:solidFill>
              </a:rPr>
              <a:t>, </a:t>
            </a:r>
          </a:p>
          <a:p>
            <a:r>
              <a:rPr lang="fr-FR" sz="3200" i="1" dirty="0" smtClean="0">
                <a:solidFill>
                  <a:srgbClr val="000090"/>
                </a:solidFill>
              </a:rPr>
              <a:t>Les Eclipses </a:t>
            </a:r>
            <a:r>
              <a:rPr lang="fr-FR" sz="3200" dirty="0" smtClean="0">
                <a:solidFill>
                  <a:srgbClr val="000090"/>
                </a:solidFill>
              </a:rPr>
              <a:t>(1779), </a:t>
            </a:r>
          </a:p>
          <a:p>
            <a:r>
              <a:rPr lang="fr-FR" sz="3200" dirty="0" smtClean="0">
                <a:solidFill>
                  <a:srgbClr val="000090"/>
                </a:solidFill>
              </a:rPr>
              <a:t>chant 4, p. 296, note 35</a:t>
            </a:r>
          </a:p>
        </p:txBody>
      </p:sp>
      <p:pic>
        <p:nvPicPr>
          <p:cNvPr id="9" name="Image 8" descr="portr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33" y="0"/>
            <a:ext cx="4861868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59667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67733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Le “puits” de l’Observatoire de Paris</a:t>
            </a:r>
          </a:p>
          <a:p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8" name="Image 7" descr="coupe_de_laobservatoire_de_par74903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65" y="1354668"/>
            <a:ext cx="3241369" cy="5001682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9" name="Image 8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1354666"/>
            <a:ext cx="4130945" cy="50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6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37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19692" y="101599"/>
            <a:ext cx="631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Le puits” de Flamsteed</a:t>
            </a:r>
          </a:p>
          <a:p>
            <a:pPr algn="ctr"/>
            <a:r>
              <a:rPr lang="fr-FR" sz="3200" dirty="0">
                <a:solidFill>
                  <a:srgbClr val="000090"/>
                </a:solidFill>
              </a:rPr>
              <a:t>à</a:t>
            </a:r>
            <a:r>
              <a:rPr lang="fr-FR" sz="3200" dirty="0" smtClean="0">
                <a:solidFill>
                  <a:srgbClr val="000090"/>
                </a:solidFill>
              </a:rPr>
              <a:t> l’observatoire de Greenwich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71" y="0"/>
            <a:ext cx="1106129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933" y="3308350"/>
            <a:ext cx="3263788" cy="30480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3" name="Image 12" descr="wellyetagai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2" y="1439333"/>
            <a:ext cx="6332823" cy="4251855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9212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38</a:t>
            </a:fld>
            <a:endParaRPr lang="fr-FR"/>
          </a:p>
        </p:txBody>
      </p:sp>
      <p:pic>
        <p:nvPicPr>
          <p:cNvPr id="7" name="Image 6" descr="mesure-circonference-ter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3" y="2469209"/>
            <a:ext cx="10932585" cy="388714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09041" y="608167"/>
            <a:ext cx="603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000090"/>
                </a:solidFill>
              </a:rPr>
              <a:t>Le puits d’Eratosthène (c. -250) </a:t>
            </a:r>
            <a:endParaRPr lang="fr-FR" sz="3600" dirty="0">
              <a:solidFill>
                <a:srgbClr val="00009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97" y="1487074"/>
            <a:ext cx="3146403" cy="43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3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494" y="288946"/>
            <a:ext cx="85477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0090"/>
                </a:solidFill>
              </a:rPr>
              <a:t>Le premier savant distrait</a:t>
            </a:r>
          </a:p>
          <a:p>
            <a:pPr algn="just"/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fr-FR" sz="3200" dirty="0" smtClean="0">
                <a:solidFill>
                  <a:schemeClr val="accent6">
                    <a:lumMod val="50000"/>
                  </a:schemeClr>
                </a:solidFill>
              </a:rPr>
              <a:t>Esope 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</a:rPr>
              <a:t>VIè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</a:rPr>
              <a:t> siècle AEC</a:t>
            </a:r>
            <a:r>
              <a:rPr lang="fr-FR" sz="32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just"/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 4" descr="Aesopus_moralitus_Vita_et_Fabula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198984"/>
            <a:ext cx="3691467" cy="6157366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2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39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4692" y="237066"/>
            <a:ext cx="108880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Honoré de Balzac</a:t>
            </a:r>
            <a:endParaRPr lang="fr-FR" sz="3200" dirty="0">
              <a:solidFill>
                <a:srgbClr val="000090"/>
              </a:solidFill>
            </a:endParaRPr>
          </a:p>
          <a:p>
            <a:r>
              <a:rPr lang="fr-FR" sz="3200" i="1" dirty="0" err="1" smtClean="0">
                <a:solidFill>
                  <a:srgbClr val="000090"/>
                </a:solidFill>
              </a:rPr>
              <a:t>Séraphîtus-Séraphîta</a:t>
            </a:r>
            <a:r>
              <a:rPr lang="fr-FR" sz="3200" dirty="0" smtClean="0">
                <a:solidFill>
                  <a:srgbClr val="000090"/>
                </a:solidFill>
              </a:rPr>
              <a:t>, 1834 </a:t>
            </a:r>
          </a:p>
          <a:p>
            <a:endParaRPr lang="fr-FR" sz="3200" dirty="0">
              <a:solidFill>
                <a:srgbClr val="000090"/>
              </a:solidFill>
            </a:endParaRPr>
          </a:p>
          <a:p>
            <a:endParaRPr lang="fr-FR" sz="3200" dirty="0" smtClean="0">
              <a:solidFill>
                <a:srgbClr val="000090"/>
              </a:solidFill>
            </a:endParaRPr>
          </a:p>
          <a:p>
            <a:r>
              <a:rPr lang="fr-FR" sz="3200" dirty="0" smtClean="0">
                <a:solidFill>
                  <a:srgbClr val="000090"/>
                </a:solidFill>
              </a:rPr>
              <a:t>Camille Flammarion, </a:t>
            </a:r>
          </a:p>
          <a:p>
            <a:r>
              <a:rPr lang="fr-FR" sz="3200" dirty="0">
                <a:solidFill>
                  <a:srgbClr val="000090"/>
                </a:solidFill>
              </a:rPr>
              <a:t>“</a:t>
            </a:r>
            <a:r>
              <a:rPr lang="fr-FR" sz="3200" dirty="0" smtClean="0">
                <a:solidFill>
                  <a:srgbClr val="000090"/>
                </a:solidFill>
              </a:rPr>
              <a:t>Voit-on les étoiles en plein jour?” »</a:t>
            </a:r>
          </a:p>
          <a:p>
            <a:r>
              <a:rPr lang="fr-FR" sz="3200" i="1" dirty="0" smtClean="0">
                <a:solidFill>
                  <a:srgbClr val="000090"/>
                </a:solidFill>
              </a:rPr>
              <a:t>L’Astronomie</a:t>
            </a:r>
            <a:r>
              <a:rPr lang="fr-FR" sz="3200" dirty="0" smtClean="0">
                <a:solidFill>
                  <a:srgbClr val="000090"/>
                </a:solidFill>
              </a:rPr>
              <a:t>, </a:t>
            </a:r>
            <a:r>
              <a:rPr lang="fr-FR" sz="3200" b="1" dirty="0" smtClean="0">
                <a:solidFill>
                  <a:srgbClr val="000090"/>
                </a:solidFill>
              </a:rPr>
              <a:t>29</a:t>
            </a:r>
            <a:r>
              <a:rPr lang="fr-FR" sz="3200" dirty="0" smtClean="0">
                <a:solidFill>
                  <a:srgbClr val="000090"/>
                </a:solidFill>
              </a:rPr>
              <a:t>, 210-211, 1915</a:t>
            </a:r>
            <a:endParaRPr lang="fr-FR" sz="3200" dirty="0">
              <a:solidFill>
                <a:srgbClr val="00009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751" y="1"/>
            <a:ext cx="3189248" cy="50292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Image 8" descr="stefano-bianchetti-caricature-of-camille-flammarion_a-G-13452805-88807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08" y="2133600"/>
            <a:ext cx="3157891" cy="4741695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92503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7670800" cy="1143000"/>
          </a:xfrm>
        </p:spPr>
        <p:txBody>
          <a:bodyPr>
            <a:normAutofit/>
          </a:bodyPr>
          <a:lstStyle/>
          <a:p>
            <a:pPr algn="l"/>
            <a:r>
              <a:rPr lang="fr-FR" sz="3200" dirty="0" smtClean="0">
                <a:solidFill>
                  <a:srgbClr val="000090"/>
                </a:solidFill>
              </a:rPr>
              <a:t>François Arago </a:t>
            </a:r>
            <a:br>
              <a:rPr lang="fr-FR" sz="3200" dirty="0" smtClean="0">
                <a:solidFill>
                  <a:srgbClr val="000090"/>
                </a:solidFill>
              </a:rPr>
            </a:br>
            <a:r>
              <a:rPr lang="fr-FR" sz="3200" dirty="0" smtClean="0">
                <a:solidFill>
                  <a:srgbClr val="000090"/>
                </a:solidFill>
              </a:rPr>
              <a:t>(1786-1853)</a:t>
            </a:r>
            <a:endParaRPr lang="fr-FR" sz="3200" dirty="0">
              <a:solidFill>
                <a:srgbClr val="00009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34" y="1"/>
            <a:ext cx="4844265" cy="687988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1667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57200" y="287867"/>
            <a:ext cx="7128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Jules Verne (1828-1905)</a:t>
            </a:r>
            <a:r>
              <a:rPr lang="fr-FR" sz="3200" i="1" dirty="0" smtClean="0">
                <a:solidFill>
                  <a:srgbClr val="000090"/>
                </a:solidFill>
              </a:rPr>
              <a:t>, </a:t>
            </a:r>
          </a:p>
          <a:p>
            <a:pPr algn="ctr"/>
            <a:r>
              <a:rPr lang="fr-FR" sz="3200" i="1" dirty="0" smtClean="0">
                <a:solidFill>
                  <a:srgbClr val="000090"/>
                </a:solidFill>
              </a:rPr>
              <a:t>Voyage au centre de la Terre</a:t>
            </a:r>
            <a:r>
              <a:rPr lang="fr-FR" sz="3200" dirty="0" smtClean="0">
                <a:solidFill>
                  <a:srgbClr val="000090"/>
                </a:solidFill>
              </a:rPr>
              <a:t>, 1864</a:t>
            </a:r>
          </a:p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(</a:t>
            </a:r>
            <a:r>
              <a:rPr lang="fr-FR" sz="3200" dirty="0">
                <a:solidFill>
                  <a:srgbClr val="000090"/>
                </a:solidFill>
              </a:rPr>
              <a:t>XI, </a:t>
            </a:r>
            <a:r>
              <a:rPr lang="fr-FR" sz="3200" dirty="0" smtClean="0">
                <a:solidFill>
                  <a:srgbClr val="000090"/>
                </a:solidFill>
              </a:rPr>
              <a:t>“</a:t>
            </a:r>
            <a:r>
              <a:rPr lang="fr-FR" sz="3200" dirty="0">
                <a:solidFill>
                  <a:srgbClr val="000090"/>
                </a:solidFill>
              </a:rPr>
              <a:t>La descente dans l’abîme</a:t>
            </a:r>
            <a:r>
              <a:rPr lang="fr-FR" sz="3200" dirty="0" smtClean="0">
                <a:solidFill>
                  <a:srgbClr val="000090"/>
                </a:solidFill>
              </a:rPr>
              <a:t>”) </a:t>
            </a:r>
          </a:p>
        </p:txBody>
      </p:sp>
      <p:pic>
        <p:nvPicPr>
          <p:cNvPr id="9" name="Image 8" descr="81XhSEeojc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07" y="2116666"/>
            <a:ext cx="2617926" cy="3911600"/>
          </a:xfrm>
          <a:prstGeom prst="rect">
            <a:avLst/>
          </a:prstGeom>
        </p:spPr>
      </p:pic>
      <p:pic>
        <p:nvPicPr>
          <p:cNvPr id="12" name="Image 11" descr="carte_islan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35" y="2794000"/>
            <a:ext cx="3379555" cy="2833313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3" name="Image 12" descr="Sans titr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2116666"/>
            <a:ext cx="2665475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42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829733" y="203200"/>
            <a:ext cx="7128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Jules Verne (1828-1905)</a:t>
            </a:r>
            <a:r>
              <a:rPr lang="fr-FR" sz="3200" i="1" dirty="0" smtClean="0">
                <a:solidFill>
                  <a:srgbClr val="000090"/>
                </a:solidFill>
              </a:rPr>
              <a:t>, </a:t>
            </a:r>
          </a:p>
          <a:p>
            <a:pPr algn="ctr"/>
            <a:r>
              <a:rPr lang="fr-FR" sz="3200" i="1" dirty="0" smtClean="0">
                <a:solidFill>
                  <a:srgbClr val="000090"/>
                </a:solidFill>
              </a:rPr>
              <a:t>Voyage au centre de la Terre</a:t>
            </a:r>
            <a:r>
              <a:rPr lang="fr-FR" sz="3200" dirty="0" smtClean="0">
                <a:solidFill>
                  <a:srgbClr val="000090"/>
                </a:solidFill>
              </a:rPr>
              <a:t>, 1864</a:t>
            </a:r>
          </a:p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(</a:t>
            </a:r>
            <a:r>
              <a:rPr lang="fr-FR" sz="3200" dirty="0">
                <a:solidFill>
                  <a:srgbClr val="000090"/>
                </a:solidFill>
              </a:rPr>
              <a:t>XI, “La descente dans l’abîme</a:t>
            </a:r>
            <a:r>
              <a:rPr lang="fr-FR" sz="3200" dirty="0" smtClean="0">
                <a:solidFill>
                  <a:srgbClr val="000090"/>
                </a:solidFill>
              </a:rPr>
              <a:t>”)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53" y="1976966"/>
            <a:ext cx="4784893" cy="30014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81251" y="2010832"/>
            <a:ext cx="473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Snaefellsjoküll</a:t>
            </a:r>
            <a:r>
              <a:rPr lang="fr-FR" dirty="0" smtClean="0">
                <a:solidFill>
                  <a:schemeClr val="bg1"/>
                </a:solidFill>
              </a:rPr>
              <a:t> = glacier de la montagne de neige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 descr="1024px-Iceland_Snaeff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833921"/>
            <a:ext cx="3708400" cy="27450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291" y="3674534"/>
            <a:ext cx="3849509" cy="2887132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86877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43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5564" y="152400"/>
            <a:ext cx="7755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solidFill>
                  <a:srgbClr val="000090"/>
                </a:solidFill>
              </a:rPr>
              <a:t>Rudyard</a:t>
            </a:r>
            <a:r>
              <a:rPr lang="fr-FR" sz="3200" dirty="0" smtClean="0">
                <a:solidFill>
                  <a:srgbClr val="000090"/>
                </a:solidFill>
              </a:rPr>
              <a:t> Kipling</a:t>
            </a:r>
          </a:p>
          <a:p>
            <a:r>
              <a:rPr lang="fr-FR" sz="3200" dirty="0" smtClean="0">
                <a:solidFill>
                  <a:srgbClr val="000090"/>
                </a:solidFill>
              </a:rPr>
              <a:t>(1865-1936)</a:t>
            </a:r>
            <a:r>
              <a:rPr lang="fr-FR" sz="3200" i="1" dirty="0" smtClean="0">
                <a:solidFill>
                  <a:srgbClr val="000090"/>
                </a:solidFill>
              </a:rPr>
              <a:t>, </a:t>
            </a:r>
          </a:p>
          <a:p>
            <a:r>
              <a:rPr lang="fr-FR" sz="3200" i="1" dirty="0" smtClean="0">
                <a:solidFill>
                  <a:srgbClr val="000090"/>
                </a:solidFill>
              </a:rPr>
              <a:t>The </a:t>
            </a:r>
            <a:r>
              <a:rPr lang="fr-FR" sz="3200" i="1" dirty="0" err="1" smtClean="0">
                <a:solidFill>
                  <a:srgbClr val="000090"/>
                </a:solidFill>
              </a:rPr>
              <a:t>Seven</a:t>
            </a:r>
            <a:r>
              <a:rPr lang="fr-FR" sz="3200" i="1" dirty="0" smtClean="0">
                <a:solidFill>
                  <a:srgbClr val="000090"/>
                </a:solidFill>
              </a:rPr>
              <a:t> </a:t>
            </a:r>
            <a:r>
              <a:rPr lang="fr-FR" sz="3200" i="1" dirty="0" err="1" smtClean="0">
                <a:solidFill>
                  <a:srgbClr val="000090"/>
                </a:solidFill>
              </a:rPr>
              <a:t>Seas</a:t>
            </a:r>
            <a:r>
              <a:rPr lang="fr-FR" sz="3200" dirty="0" smtClean="0">
                <a:solidFill>
                  <a:srgbClr val="000090"/>
                </a:solidFill>
              </a:rPr>
              <a:t>, 1896 </a:t>
            </a:r>
          </a:p>
          <a:p>
            <a:r>
              <a:rPr lang="fr-FR" sz="3200" dirty="0" smtClean="0">
                <a:solidFill>
                  <a:srgbClr val="000090"/>
                </a:solidFill>
              </a:rPr>
              <a:t>( “Song of the banjo”)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6" y="2472267"/>
            <a:ext cx="2532784" cy="3714750"/>
          </a:xfrm>
          <a:prstGeom prst="rect">
            <a:avLst/>
          </a:prstGeom>
        </p:spPr>
      </p:pic>
      <p:pic>
        <p:nvPicPr>
          <p:cNvPr id="15" name="Image 14" descr="Rudyard_Kipling_(portrait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97" y="0"/>
            <a:ext cx="5160703" cy="6858000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34115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44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041" y="1361017"/>
            <a:ext cx="3499186" cy="4995333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647616" y="312688"/>
            <a:ext cx="53721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Sir Robert Ball*, </a:t>
            </a:r>
            <a:r>
              <a:rPr lang="fr-FR" sz="3200" i="1" dirty="0" err="1" smtClean="0">
                <a:solidFill>
                  <a:srgbClr val="000090"/>
                </a:solidFill>
              </a:rPr>
              <a:t>Starland</a:t>
            </a:r>
            <a:r>
              <a:rPr lang="fr-FR" sz="3200" dirty="0" smtClean="0">
                <a:solidFill>
                  <a:srgbClr val="000090"/>
                </a:solidFill>
              </a:rPr>
              <a:t>, 1908</a:t>
            </a:r>
          </a:p>
          <a:p>
            <a:endParaRPr lang="fr-FR" sz="3200" dirty="0">
              <a:solidFill>
                <a:srgbClr val="000090"/>
              </a:solidFill>
            </a:endParaRPr>
          </a:p>
          <a:p>
            <a:r>
              <a:rPr lang="fr-FR" sz="2400" dirty="0" smtClean="0">
                <a:solidFill>
                  <a:srgbClr val="000090"/>
                </a:solidFill>
              </a:rPr>
              <a:t>*Professeur d’astronomie</a:t>
            </a:r>
          </a:p>
          <a:p>
            <a:r>
              <a:rPr lang="fr-FR" sz="2400" dirty="0" smtClean="0">
                <a:solidFill>
                  <a:srgbClr val="000090"/>
                </a:solidFill>
              </a:rPr>
              <a:t>à l’université de Cambridge</a:t>
            </a:r>
            <a:endParaRPr lang="fr-FR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0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45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-33218" y="191407"/>
            <a:ext cx="4354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Alexandre </a:t>
            </a:r>
            <a:r>
              <a:rPr lang="fr-FR" sz="3200" dirty="0" err="1" smtClean="0">
                <a:solidFill>
                  <a:srgbClr val="000090"/>
                </a:solidFill>
              </a:rPr>
              <a:t>von</a:t>
            </a:r>
            <a:r>
              <a:rPr lang="fr-FR" sz="3200" dirty="0" smtClean="0">
                <a:solidFill>
                  <a:srgbClr val="000090"/>
                </a:solidFill>
              </a:rPr>
              <a:t> Humboldt </a:t>
            </a:r>
          </a:p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(1769-1859)</a:t>
            </a:r>
          </a:p>
          <a:p>
            <a:pPr algn="ctr"/>
            <a:r>
              <a:rPr lang="fr-FR" sz="3200" i="1" dirty="0" smtClean="0">
                <a:solidFill>
                  <a:srgbClr val="000090"/>
                </a:solidFill>
              </a:rPr>
              <a:t>Cosmos</a:t>
            </a:r>
            <a:r>
              <a:rPr lang="fr-FR" sz="3200" dirty="0" smtClean="0">
                <a:solidFill>
                  <a:srgbClr val="000090"/>
                </a:solidFill>
              </a:rPr>
              <a:t>, 1851, vol. III</a:t>
            </a:r>
            <a:endParaRPr lang="fr-FR" sz="3200" dirty="0">
              <a:solidFill>
                <a:srgbClr val="00009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259" y="1"/>
            <a:ext cx="4960578" cy="68580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65869"/>
            <a:ext cx="3522133" cy="3206798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74731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46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039" y="203199"/>
            <a:ext cx="90112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H. D. Curtis, </a:t>
            </a:r>
            <a:r>
              <a:rPr lang="fr-FR" sz="3200" i="1" dirty="0" err="1" smtClean="0">
                <a:solidFill>
                  <a:srgbClr val="000090"/>
                </a:solidFill>
              </a:rPr>
              <a:t>Lick</a:t>
            </a:r>
            <a:r>
              <a:rPr lang="fr-FR" sz="3200" i="1" dirty="0" smtClean="0">
                <a:solidFill>
                  <a:srgbClr val="000090"/>
                </a:solidFill>
              </a:rPr>
              <a:t> </a:t>
            </a:r>
            <a:r>
              <a:rPr lang="fr-FR" sz="3200" i="1" dirty="0" err="1" smtClean="0">
                <a:solidFill>
                  <a:srgbClr val="000090"/>
                </a:solidFill>
              </a:rPr>
              <a:t>Observatory</a:t>
            </a:r>
            <a:r>
              <a:rPr lang="fr-FR" sz="3200" i="1" dirty="0" smtClean="0">
                <a:solidFill>
                  <a:srgbClr val="000090"/>
                </a:solidFill>
              </a:rPr>
              <a:t> Bulletin </a:t>
            </a:r>
            <a:r>
              <a:rPr lang="fr-FR" sz="3200" dirty="0" smtClean="0">
                <a:solidFill>
                  <a:srgbClr val="000090"/>
                </a:solidFill>
              </a:rPr>
              <a:t>n°38, 67 (1901)</a:t>
            </a:r>
          </a:p>
          <a:p>
            <a:pPr algn="ctr"/>
            <a:endParaRPr lang="fr-FR" sz="3200" dirty="0">
              <a:solidFill>
                <a:srgbClr val="000090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1371430" y="1405354"/>
            <a:ext cx="6403607" cy="2461891"/>
            <a:chOff x="1371430" y="1644219"/>
            <a:chExt cx="6403607" cy="2461891"/>
          </a:xfrm>
        </p:grpSpPr>
        <p:cxnSp>
          <p:nvCxnSpPr>
            <p:cNvPr id="7" name="Connecteur droit 6"/>
            <p:cNvCxnSpPr>
              <a:stCxn id="13" idx="7"/>
            </p:cNvCxnSpPr>
            <p:nvPr/>
          </p:nvCxnSpPr>
          <p:spPr>
            <a:xfrm flipH="1">
              <a:off x="1921198" y="2616331"/>
              <a:ext cx="1289390" cy="670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 flipV="1">
              <a:off x="1921197" y="2739828"/>
              <a:ext cx="1182025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1921197" y="3467740"/>
              <a:ext cx="5291431" cy="1628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élogramme 10"/>
            <p:cNvSpPr/>
            <p:nvPr/>
          </p:nvSpPr>
          <p:spPr>
            <a:xfrm rot="16200000" flipH="1">
              <a:off x="2084010" y="2018735"/>
              <a:ext cx="1986322" cy="1237289"/>
            </a:xfrm>
            <a:prstGeom prst="parallelogra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Parallélogramme 11"/>
            <p:cNvSpPr/>
            <p:nvPr/>
          </p:nvSpPr>
          <p:spPr>
            <a:xfrm rot="16200000" flipH="1">
              <a:off x="4656506" y="2051296"/>
              <a:ext cx="1986322" cy="1237289"/>
            </a:xfrm>
            <a:prstGeom prst="parallelogra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3134155" y="2588539"/>
              <a:ext cx="89547" cy="18977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5492674" y="2588539"/>
              <a:ext cx="179095" cy="260482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3044607" y="3806028"/>
              <a:ext cx="2627162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endCxn id="13" idx="0"/>
            </p:cNvCxnSpPr>
            <p:nvPr/>
          </p:nvCxnSpPr>
          <p:spPr>
            <a:xfrm flipH="1">
              <a:off x="3178929" y="2132696"/>
              <a:ext cx="31659" cy="455843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5559118" y="2132696"/>
              <a:ext cx="0" cy="455843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2670439" y="1982655"/>
              <a:ext cx="92743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fr-FR" dirty="0" smtClean="0"/>
                <a:t>0,64 cm</a:t>
              </a:r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208053" y="1948030"/>
              <a:ext cx="927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1,27 cm</a:t>
              </a:r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897407" y="3806028"/>
              <a:ext cx="86983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fr-FR" dirty="0" smtClean="0"/>
                <a:t>450 cm</a:t>
              </a:r>
              <a:endParaRPr lang="fr-FR" dirty="0"/>
            </a:p>
          </p:txBody>
        </p:sp>
        <p:cxnSp>
          <p:nvCxnSpPr>
            <p:cNvPr id="21" name="Connecteur droit 20"/>
            <p:cNvCxnSpPr>
              <a:stCxn id="12" idx="0"/>
              <a:endCxn id="13" idx="2"/>
            </p:cNvCxnSpPr>
            <p:nvPr/>
          </p:nvCxnSpPr>
          <p:spPr>
            <a:xfrm flipH="1">
              <a:off x="3134155" y="2669941"/>
              <a:ext cx="1896868" cy="134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>
              <a:endCxn id="14" idx="0"/>
            </p:cNvCxnSpPr>
            <p:nvPr/>
          </p:nvCxnSpPr>
          <p:spPr>
            <a:xfrm flipH="1">
              <a:off x="5582222" y="2588539"/>
              <a:ext cx="17842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>
              <a:stCxn id="12" idx="1"/>
              <a:endCxn id="13" idx="3"/>
            </p:cNvCxnSpPr>
            <p:nvPr/>
          </p:nvCxnSpPr>
          <p:spPr>
            <a:xfrm flipH="1" flipV="1">
              <a:off x="3147269" y="2750522"/>
              <a:ext cx="1883754" cy="74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>
              <a:endCxn id="14" idx="4"/>
            </p:cNvCxnSpPr>
            <p:nvPr/>
          </p:nvCxnSpPr>
          <p:spPr>
            <a:xfrm flipH="1" flipV="1">
              <a:off x="5582222" y="2849021"/>
              <a:ext cx="1936614" cy="1139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6902720" y="2588539"/>
              <a:ext cx="872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5’ d’arc</a:t>
              </a:r>
              <a:endParaRPr lang="fr-FR" dirty="0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430" y="2339822"/>
              <a:ext cx="549767" cy="687209"/>
            </a:xfrm>
            <a:prstGeom prst="rect">
              <a:avLst/>
            </a:prstGeom>
          </p:spPr>
        </p:pic>
      </p:grpSp>
      <p:sp>
        <p:nvSpPr>
          <p:cNvPr id="27" name="ZoneTexte 26"/>
          <p:cNvSpPr txBox="1"/>
          <p:nvPr/>
        </p:nvSpPr>
        <p:spPr>
          <a:xfrm>
            <a:off x="687407" y="3867245"/>
            <a:ext cx="7457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Etoiles tout juste visibles </a:t>
            </a:r>
          </a:p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…à condition de pointer dans la bonne direction !</a:t>
            </a:r>
          </a:p>
          <a:p>
            <a:endParaRPr lang="fr-F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5’ d’arc = 1,5. 10</a:t>
            </a:r>
            <a:r>
              <a:rPr lang="fr-FR" sz="2400" baseline="30000" dirty="0" smtClean="0">
                <a:solidFill>
                  <a:schemeClr val="accent6">
                    <a:lumMod val="50000"/>
                  </a:schemeClr>
                </a:solidFill>
              </a:rPr>
              <a:t>-3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 rad </a:t>
            </a:r>
          </a:p>
          <a:p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une ouverture de 1,5 cm  à 10 m de distance</a:t>
            </a:r>
          </a:p>
          <a:p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une ouverture de 1,5 m à 1 km de distance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0" name="Grouper 29"/>
          <p:cNvGrpSpPr/>
          <p:nvPr/>
        </p:nvGrpSpPr>
        <p:grpSpPr>
          <a:xfrm>
            <a:off x="5208053" y="909256"/>
            <a:ext cx="3430926" cy="4754756"/>
            <a:chOff x="5208053" y="909256"/>
            <a:chExt cx="3430926" cy="4754756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8053" y="909256"/>
              <a:ext cx="3430926" cy="4754756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5559118" y="5017681"/>
              <a:ext cx="2747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Lick</a:t>
              </a:r>
              <a:r>
                <a:rPr lang="fr-FR" dirty="0" smtClean="0">
                  <a:solidFill>
                    <a:schemeClr val="bg1"/>
                  </a:solidFill>
                </a:rPr>
                <a:t> </a:t>
              </a:r>
              <a:r>
                <a:rPr lang="fr-FR" dirty="0" err="1" smtClean="0">
                  <a:solidFill>
                    <a:schemeClr val="bg1"/>
                  </a:solidFill>
                </a:rPr>
                <a:t>Observatory</a:t>
              </a:r>
              <a:endParaRPr lang="fr-FR" dirty="0" smtClean="0">
                <a:solidFill>
                  <a:schemeClr val="bg1"/>
                </a:solidFill>
              </a:endParaRPr>
            </a:p>
            <a:p>
              <a:r>
                <a:rPr lang="fr-FR" dirty="0" smtClean="0">
                  <a:solidFill>
                    <a:schemeClr val="bg1"/>
                  </a:solidFill>
                </a:rPr>
                <a:t>Mount Hamilton, </a:t>
              </a:r>
              <a:r>
                <a:rPr lang="fr-FR" dirty="0" err="1" smtClean="0">
                  <a:solidFill>
                    <a:schemeClr val="bg1"/>
                  </a:solidFill>
                </a:rPr>
                <a:t>California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52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bldLvl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47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21741" y="457199"/>
            <a:ext cx="79827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David W. Hughes, </a:t>
            </a:r>
          </a:p>
          <a:p>
            <a:pPr algn="ctr"/>
            <a:r>
              <a:rPr lang="fr-FR" sz="3200" dirty="0" smtClean="0">
                <a:solidFill>
                  <a:srgbClr val="000090"/>
                </a:solidFill>
              </a:rPr>
              <a:t>« On </a:t>
            </a:r>
            <a:r>
              <a:rPr lang="fr-FR" sz="3200" dirty="0" err="1" smtClean="0">
                <a:solidFill>
                  <a:srgbClr val="000090"/>
                </a:solidFill>
              </a:rPr>
              <a:t>Seeing</a:t>
            </a:r>
            <a:r>
              <a:rPr lang="fr-FR" sz="3200" dirty="0" smtClean="0">
                <a:solidFill>
                  <a:srgbClr val="000090"/>
                </a:solidFill>
              </a:rPr>
              <a:t> Stars (</a:t>
            </a:r>
            <a:r>
              <a:rPr lang="fr-FR" sz="3200" dirty="0" err="1" smtClean="0">
                <a:solidFill>
                  <a:srgbClr val="000090"/>
                </a:solidFill>
              </a:rPr>
              <a:t>especially</a:t>
            </a:r>
            <a:r>
              <a:rPr lang="fr-FR" sz="3200" dirty="0" smtClean="0">
                <a:solidFill>
                  <a:srgbClr val="000090"/>
                </a:solidFill>
              </a:rPr>
              <a:t> up </a:t>
            </a:r>
            <a:r>
              <a:rPr lang="fr-FR" sz="3200" dirty="0" err="1" smtClean="0">
                <a:solidFill>
                  <a:srgbClr val="000090"/>
                </a:solidFill>
              </a:rPr>
              <a:t>chimneys</a:t>
            </a:r>
            <a:r>
              <a:rPr lang="fr-FR" sz="3200" dirty="0" smtClean="0">
                <a:solidFill>
                  <a:srgbClr val="000090"/>
                </a:solidFill>
              </a:rPr>
              <a:t>) », </a:t>
            </a:r>
          </a:p>
          <a:p>
            <a:pPr algn="ctr"/>
            <a:r>
              <a:rPr lang="fr-FR" sz="3200" i="1" dirty="0" smtClean="0">
                <a:solidFill>
                  <a:srgbClr val="000090"/>
                </a:solidFill>
              </a:rPr>
              <a:t>Quart. J. of the Royal </a:t>
            </a:r>
            <a:r>
              <a:rPr lang="fr-FR" sz="3200" i="1" dirty="0" err="1" smtClean="0">
                <a:solidFill>
                  <a:srgbClr val="000090"/>
                </a:solidFill>
              </a:rPr>
              <a:t>Astronomical</a:t>
            </a:r>
            <a:r>
              <a:rPr lang="fr-FR" sz="3200" i="1" dirty="0" smtClean="0">
                <a:solidFill>
                  <a:srgbClr val="000090"/>
                </a:solidFill>
              </a:rPr>
              <a:t> Society</a:t>
            </a:r>
            <a:r>
              <a:rPr lang="fr-FR" sz="3200" dirty="0" smtClean="0">
                <a:solidFill>
                  <a:srgbClr val="000090"/>
                </a:solidFill>
              </a:rPr>
              <a:t> </a:t>
            </a:r>
          </a:p>
          <a:p>
            <a:pPr algn="r"/>
            <a:r>
              <a:rPr lang="fr-FR" sz="3200" dirty="0" smtClean="0">
                <a:solidFill>
                  <a:srgbClr val="000090"/>
                </a:solidFill>
              </a:rPr>
              <a:t>										24, 246-257 (1983)</a:t>
            </a:r>
            <a:endParaRPr lang="fr-FR" sz="32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34" y="2519302"/>
            <a:ext cx="86698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Résumé</a:t>
            </a:r>
          </a:p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« L’observation 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diurne des étoiles depuis le fond des puits ou à travers les cheminées est une vieux marronnier astronomique. Le présent article passe en revue les </a:t>
            </a:r>
            <a:r>
              <a:rPr lang="fr-FR" sz="2400" dirty="0" err="1">
                <a:solidFill>
                  <a:schemeClr val="accent6">
                    <a:lumMod val="50000"/>
                  </a:schemeClr>
                </a:solidFill>
              </a:rPr>
              <a:t>comptes-rendus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 de ces expériences légendaires et les tentatives pour les vérifier scientifiquement. </a:t>
            </a:r>
            <a:endParaRPr lang="fr-F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Après 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avoir analysé la capacité de l’œil humain à distinguer les étoiles sur un fond de ciel clair, on en conclut que regarder du fond d’un puits ou à travers une cheminée est la dernière chose à faire si l’on veut observer les étoiles. »</a:t>
            </a:r>
          </a:p>
        </p:txBody>
      </p:sp>
    </p:spTree>
    <p:extLst>
      <p:ext uri="{BB962C8B-B14F-4D97-AF65-F5344CB8AC3E}">
        <p14:creationId xmlns:p14="http://schemas.microsoft.com/office/powerpoint/2010/main" val="182380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48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" y="1693333"/>
            <a:ext cx="6415315" cy="3310467"/>
          </a:xfrm>
          <a:prstGeom prst="rect">
            <a:avLst/>
          </a:prstGeom>
        </p:spPr>
      </p:pic>
      <p:sp>
        <p:nvSpPr>
          <p:cNvPr id="3" name="Bulle rectangulaire 2"/>
          <p:cNvSpPr/>
          <p:nvPr/>
        </p:nvSpPr>
        <p:spPr>
          <a:xfrm>
            <a:off x="4858933" y="599441"/>
            <a:ext cx="3993293" cy="5326168"/>
          </a:xfrm>
          <a:prstGeom prst="wedgeRectCallout">
            <a:avLst>
              <a:gd name="adj1" fmla="val -81148"/>
              <a:gd name="adj2" fmla="val -10283"/>
            </a:avLst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Ici-bientot-puits-de-sciences-Montbarrois-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4" y="599441"/>
            <a:ext cx="3993293" cy="532616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492500" y="2573867"/>
            <a:ext cx="279400" cy="27093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48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67606" y="474133"/>
            <a:ext cx="23615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00090"/>
                </a:solidFill>
              </a:rPr>
              <a:t>Alciato</a:t>
            </a:r>
            <a:r>
              <a:rPr lang="fr-FR" sz="3200" dirty="0" smtClean="0">
                <a:solidFill>
                  <a:srgbClr val="000090"/>
                </a:solidFill>
              </a:rPr>
              <a:t>, 1531 </a:t>
            </a:r>
            <a:endParaRPr lang="fr-FR" sz="3200" dirty="0">
              <a:solidFill>
                <a:srgbClr val="000090"/>
              </a:solidFill>
            </a:endParaRPr>
          </a:p>
        </p:txBody>
      </p:sp>
      <p:pic>
        <p:nvPicPr>
          <p:cNvPr id="9" name="Image 8" descr="Alciato_figur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304799"/>
            <a:ext cx="3854450" cy="386867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Image 9" descr="Faerno155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8" y="2658533"/>
            <a:ext cx="4435002" cy="369781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4781550" y="5435599"/>
            <a:ext cx="23761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00090"/>
                </a:solidFill>
              </a:rPr>
              <a:t>Faerno</a:t>
            </a:r>
            <a:r>
              <a:rPr lang="fr-FR" sz="3200" dirty="0" smtClean="0">
                <a:solidFill>
                  <a:srgbClr val="000090"/>
                </a:solidFill>
              </a:rPr>
              <a:t>, 1554 </a:t>
            </a:r>
            <a:endParaRPr lang="fr-FR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9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45533"/>
            <a:ext cx="8229600" cy="61108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dirty="0">
              <a:solidFill>
                <a:srgbClr val="984807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000090"/>
                </a:solidFill>
              </a:rPr>
              <a:t>Platon (-428 à -348)</a:t>
            </a:r>
            <a:endParaRPr lang="fr-FR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fr-FR" i="1" dirty="0" smtClean="0">
                <a:solidFill>
                  <a:srgbClr val="000090"/>
                </a:solidFill>
              </a:rPr>
              <a:t>Théétète </a:t>
            </a:r>
            <a:r>
              <a:rPr lang="fr-FR" dirty="0">
                <a:solidFill>
                  <a:srgbClr val="000090"/>
                </a:solidFill>
              </a:rPr>
              <a:t>(174a-175)</a:t>
            </a:r>
          </a:p>
          <a:p>
            <a:pPr marL="0" indent="0">
              <a:buNone/>
            </a:pPr>
            <a:endParaRPr lang="fr-FR" sz="2600" dirty="0" smtClean="0">
              <a:solidFill>
                <a:srgbClr val="00009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0"/>
            <a:ext cx="4521200" cy="68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6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57200" y="498957"/>
            <a:ext cx="37696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0090"/>
                </a:solidFill>
              </a:rPr>
              <a:t>Michel de Montaigne</a:t>
            </a:r>
          </a:p>
          <a:p>
            <a:r>
              <a:rPr lang="fr-FR" sz="3200" i="1" dirty="0">
                <a:solidFill>
                  <a:srgbClr val="000090"/>
                </a:solidFill>
              </a:rPr>
              <a:t>Essais</a:t>
            </a:r>
            <a:r>
              <a:rPr lang="fr-FR" sz="3200" dirty="0">
                <a:solidFill>
                  <a:srgbClr val="000090"/>
                </a:solidFill>
              </a:rPr>
              <a:t>, Livre II, </a:t>
            </a:r>
            <a:endParaRPr lang="fr-FR" sz="3200" dirty="0" smtClean="0">
              <a:solidFill>
                <a:srgbClr val="000090"/>
              </a:solidFill>
            </a:endParaRPr>
          </a:p>
          <a:p>
            <a:r>
              <a:rPr lang="fr-FR" sz="3200" dirty="0" smtClean="0">
                <a:solidFill>
                  <a:srgbClr val="000090"/>
                </a:solidFill>
              </a:rPr>
              <a:t>chap</a:t>
            </a:r>
            <a:r>
              <a:rPr lang="fr-FR" sz="3200" dirty="0">
                <a:solidFill>
                  <a:srgbClr val="000090"/>
                </a:solidFill>
              </a:rPr>
              <a:t>.12 ( 1580)</a:t>
            </a:r>
          </a:p>
          <a:p>
            <a:r>
              <a:rPr lang="fr-FR" sz="3200" b="1" dirty="0">
                <a:solidFill>
                  <a:srgbClr val="000090"/>
                </a:solidFill>
              </a:rPr>
              <a:t> </a:t>
            </a:r>
            <a:endParaRPr lang="fr-FR" sz="3200" dirty="0">
              <a:solidFill>
                <a:srgbClr val="000090"/>
              </a:solidFill>
            </a:endParaRPr>
          </a:p>
          <a:p>
            <a:endParaRPr lang="fr-FR" sz="3200" dirty="0">
              <a:solidFill>
                <a:srgbClr val="00009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0"/>
            <a:ext cx="4326775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673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466" y="245533"/>
            <a:ext cx="7772400" cy="6110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800" dirty="0" smtClean="0">
                <a:solidFill>
                  <a:srgbClr val="000090"/>
                </a:solidFill>
              </a:rPr>
              <a:t>		</a:t>
            </a:r>
            <a:endParaRPr lang="fr-FR" sz="2400" dirty="0">
              <a:solidFill>
                <a:srgbClr val="984807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984807"/>
                </a:solidFill>
              </a:rPr>
              <a:t>Platon</a:t>
            </a:r>
            <a:r>
              <a:rPr lang="fr-FR" dirty="0">
                <a:solidFill>
                  <a:srgbClr val="984807"/>
                </a:solidFill>
              </a:rPr>
              <a:t> (-428 à -348</a:t>
            </a:r>
            <a:r>
              <a:rPr lang="fr-FR" dirty="0" smtClean="0">
                <a:solidFill>
                  <a:srgbClr val="984807"/>
                </a:solidFill>
              </a:rPr>
              <a:t>)</a:t>
            </a:r>
          </a:p>
          <a:p>
            <a:pPr marL="0" indent="0">
              <a:buNone/>
            </a:pPr>
            <a:r>
              <a:rPr lang="fr-FR" i="1" dirty="0" smtClean="0">
                <a:solidFill>
                  <a:srgbClr val="984807"/>
                </a:solidFill>
              </a:rPr>
              <a:t>Théétète </a:t>
            </a:r>
            <a:r>
              <a:rPr lang="fr-FR" dirty="0">
                <a:solidFill>
                  <a:srgbClr val="984807"/>
                </a:solidFill>
              </a:rPr>
              <a:t>(174a-175</a:t>
            </a:r>
            <a:r>
              <a:rPr lang="fr-FR" dirty="0" smtClean="0">
                <a:solidFill>
                  <a:srgbClr val="984807"/>
                </a:solidFill>
              </a:rPr>
              <a:t>)</a:t>
            </a:r>
          </a:p>
          <a:p>
            <a:pPr marL="0" indent="0">
              <a:buNone/>
            </a:pPr>
            <a:endParaRPr lang="fr-FR" dirty="0">
              <a:solidFill>
                <a:srgbClr val="984807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90"/>
                </a:solidFill>
              </a:rPr>
              <a:t>Une autre interprétation !</a:t>
            </a:r>
          </a:p>
          <a:p>
            <a:pPr marL="0" indent="0">
              <a:buNone/>
            </a:pPr>
            <a:endParaRPr lang="fr-FR" dirty="0">
              <a:solidFill>
                <a:srgbClr val="984807"/>
              </a:solidFill>
            </a:endParaRPr>
          </a:p>
          <a:p>
            <a:pPr marL="0" indent="0">
              <a:buNone/>
            </a:pPr>
            <a:endParaRPr lang="fr-FR" sz="2600" dirty="0" smtClean="0">
              <a:solidFill>
                <a:srgbClr val="984807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972" y="0"/>
            <a:ext cx="4519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46708" y="997388"/>
            <a:ext cx="3326864" cy="1361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De Platon à Nietzsche, 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984807"/>
                </a:solidFill>
              </a:rPr>
              <a:t>Heidegger, etc.</a:t>
            </a:r>
          </a:p>
        </p:txBody>
      </p:sp>
      <p:pic>
        <p:nvPicPr>
          <p:cNvPr id="4" name="Image 3" descr="31Y9AJA11J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1" y="353211"/>
            <a:ext cx="3708400" cy="6032500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Fleurance, 8 août 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JMLL/L'astronome et le puits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79B89-A4A3-C043-A5CA-AB3681C903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48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1351</Words>
  <Application>Microsoft Macintosh PowerPoint</Application>
  <PresentationFormat>Présentation à l'écran (4:3)</PresentationFormat>
  <Paragraphs>299</Paragraphs>
  <Slides>49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L’astronome et le puits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François Arago  (1786-1853)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Jean-Marc Lévy-Leblond 2004</dc:creator>
  <cp:lastModifiedBy>Jean-Marc Lévy-Leblond 2004</cp:lastModifiedBy>
  <cp:revision>113</cp:revision>
  <dcterms:created xsi:type="dcterms:W3CDTF">2018-06-25T15:46:49Z</dcterms:created>
  <dcterms:modified xsi:type="dcterms:W3CDTF">2018-08-08T17:34:54Z</dcterms:modified>
</cp:coreProperties>
</file>